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57" r:id="rId4"/>
    <p:sldId id="260" r:id="rId5"/>
    <p:sldId id="267" r:id="rId6"/>
    <p:sldId id="268" r:id="rId7"/>
    <p:sldId id="259" r:id="rId8"/>
    <p:sldId id="261" r:id="rId9"/>
    <p:sldId id="262" r:id="rId10"/>
    <p:sldId id="263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EF46E4-AF5D-46D4-BE8C-6F6962446B4F}" type="datetimeFigureOut">
              <a:rPr lang="en-US" smtClean="0"/>
              <a:t>3/29/2009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D07806-F5B3-47E9-9009-10180CC9ACD9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D07806-F5B3-47E9-9009-10180CC9ACD9}" type="slidenum">
              <a:rPr lang="en-GB" smtClean="0"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BFDC2-A6A7-4969-8D7C-555FF3B32A8D}" type="slidenum">
              <a:rPr lang="en-GB" smtClean="0"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BFDC2-A6A7-4969-8D7C-555FF3B32A8D}" type="slidenum">
              <a:rPr lang="en-GB" smtClean="0"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BFDC2-A6A7-4969-8D7C-555FF3B32A8D}" type="slidenum">
              <a:rPr lang="en-GB" smtClean="0"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BFDC2-A6A7-4969-8D7C-555FF3B32A8D}" type="slidenum">
              <a:rPr lang="en-GB" smtClean="0"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E047B-D0B5-4569-9F7B-2652676E50A7}" type="slidenum">
              <a:rPr lang="en-GB" smtClean="0"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D07806-F5B3-47E9-9009-10180CC9ACD9}" type="slidenum">
              <a:rPr lang="en-GB" smtClean="0"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BFDC2-A6A7-4969-8D7C-555FF3B32A8D}" type="slidenum">
              <a:rPr lang="en-GB" smtClean="0"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D07806-F5B3-47E9-9009-10180CC9ACD9}" type="slidenum">
              <a:rPr lang="en-GB" smtClean="0"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D07806-F5B3-47E9-9009-10180CC9ACD9}" type="slidenum">
              <a:rPr lang="en-GB" smtClean="0"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D07806-F5B3-47E9-9009-10180CC9ACD9}" type="slidenum">
              <a:rPr lang="en-GB" smtClean="0"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BFDC2-A6A7-4969-8D7C-555FF3B32A8D}" type="slidenum">
              <a:rPr lang="en-GB" smtClean="0"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BFDC2-A6A7-4969-8D7C-555FF3B32A8D}" type="slidenum">
              <a:rPr lang="en-GB" smtClean="0"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5FFFD-A5AA-441A-A64E-683C8011FD45}" type="datetimeFigureOut">
              <a:rPr lang="en-US" smtClean="0"/>
              <a:t>3/29/2009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78D45-BB15-40A2-8D55-E5ADB83D483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5FFFD-A5AA-441A-A64E-683C8011FD45}" type="datetimeFigureOut">
              <a:rPr lang="en-US" smtClean="0"/>
              <a:t>3/29/2009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78D45-BB15-40A2-8D55-E5ADB83D483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5FFFD-A5AA-441A-A64E-683C8011FD45}" type="datetimeFigureOut">
              <a:rPr lang="en-US" smtClean="0"/>
              <a:t>3/29/2009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78D45-BB15-40A2-8D55-E5ADB83D483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5FFFD-A5AA-441A-A64E-683C8011FD45}" type="datetimeFigureOut">
              <a:rPr lang="en-US" smtClean="0"/>
              <a:t>3/29/2009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78D45-BB15-40A2-8D55-E5ADB83D483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5FFFD-A5AA-441A-A64E-683C8011FD45}" type="datetimeFigureOut">
              <a:rPr lang="en-US" smtClean="0"/>
              <a:t>3/29/2009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78D45-BB15-40A2-8D55-E5ADB83D483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5FFFD-A5AA-441A-A64E-683C8011FD45}" type="datetimeFigureOut">
              <a:rPr lang="en-US" smtClean="0"/>
              <a:t>3/29/2009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78D45-BB15-40A2-8D55-E5ADB83D483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5FFFD-A5AA-441A-A64E-683C8011FD45}" type="datetimeFigureOut">
              <a:rPr lang="en-US" smtClean="0"/>
              <a:t>3/29/2009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78D45-BB15-40A2-8D55-E5ADB83D483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5FFFD-A5AA-441A-A64E-683C8011FD45}" type="datetimeFigureOut">
              <a:rPr lang="en-US" smtClean="0"/>
              <a:t>3/29/2009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78D45-BB15-40A2-8D55-E5ADB83D483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5FFFD-A5AA-441A-A64E-683C8011FD45}" type="datetimeFigureOut">
              <a:rPr lang="en-US" smtClean="0"/>
              <a:t>3/29/2009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78D45-BB15-40A2-8D55-E5ADB83D483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5FFFD-A5AA-441A-A64E-683C8011FD45}" type="datetimeFigureOut">
              <a:rPr lang="en-US" smtClean="0"/>
              <a:t>3/29/2009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78D45-BB15-40A2-8D55-E5ADB83D483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5FFFD-A5AA-441A-A64E-683C8011FD45}" type="datetimeFigureOut">
              <a:rPr lang="en-US" smtClean="0"/>
              <a:t>3/29/2009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78D45-BB15-40A2-8D55-E5ADB83D483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A5FFFD-A5AA-441A-A64E-683C8011FD45}" type="datetimeFigureOut">
              <a:rPr lang="en-US" smtClean="0"/>
              <a:t>3/29/2009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C78D45-BB15-40A2-8D55-E5ADB83D4839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ladybugdi/2315878344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karlg/2159795573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picturesofthings/2438015536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photosydney/298662393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liuiae/53685156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liuiae/53685156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Edgehill%2008-09\Year%207\Unit%205-%20food\Paella%20preparation\Paella%20prep%20with%20subtitles.wmv" TargetMode="Externa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http://www.flickr.com/photos/luiscisneros/3003943386/" TargetMode="External"/><Relationship Id="rId7" Type="http://schemas.openxmlformats.org/officeDocument/2006/relationships/hyperlink" Target="http://images.google.co.uk/imgres?imgurl=http://www.wesellcoffee.com/media/GOLD%2520ACCT%2520SPOON.jpg&amp;imgrefurl=http://www.radioparadise.com/content.php%3Fname%3Dsonginfo%26song_id%3D39969&amp;usg=__dJy4dvN_zwBlejGhCUUHloupHK0=&amp;h=294&amp;w=264&amp;sz=4&amp;hl=en&amp;start=7&amp;sig2=883EN4kWVFNzgkaZFE2n3Q&amp;um=1&amp;tbnid=6_hf-VQtzrwvkM:&amp;tbnh=115&amp;tbnw=103&amp;prev=/images%3Fq%3Dspoon%26hl%3Den%26rlz%3D1T4ACAW_enGB308GB308%26sa%3DN%26um%3D1&amp;ei=2H3PSZfTJMPA-AaOg5m-B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hyperlink" Target="http://www.flickr.com/photos/xibanya/112103990/" TargetMode="External"/><Relationship Id="rId10" Type="http://schemas.openxmlformats.org/officeDocument/2006/relationships/image" Target="../media/image6.jpeg"/><Relationship Id="rId4" Type="http://schemas.openxmlformats.org/officeDocument/2006/relationships/image" Target="../media/image3.jpeg"/><Relationship Id="rId9" Type="http://schemas.openxmlformats.org/officeDocument/2006/relationships/hyperlink" Target="http://images.google.co.uk/imgres?imgurl=http://www.canceractive.com/images/knife_and_fork.jpg&amp;imgrefurl=http://www.canceractive.com/page.php%3Fn%3D1477&amp;usg=__E1Tq3ATxv3TXpkjfFfBPcwdipbc=&amp;h=320&amp;w=200&amp;sz=36&amp;hl=en&amp;start=3&amp;sig2=rS0SN4Jb3nvEt1HKIuJWyA&amp;um=1&amp;tbnid=3Gg_4LS62JKOoM:&amp;tbnh=118&amp;tbnw=74&amp;prev=/images%3Fq%3Dknife%2Band%2Bfork%26hl%3Den%26rlz%3D1T4ACAW_enGB308GB308%26um%3D1&amp;ei=UH7PSeXeFsXN-QaI5pDZB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7389692@N08/2159896217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24" y="642918"/>
            <a:ext cx="7143800" cy="57861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/>
            <a:endParaRPr lang="es-ES" sz="2200" b="1" dirty="0" smtClean="0"/>
          </a:p>
          <a:p>
            <a:pPr lvl="0"/>
            <a:r>
              <a:rPr lang="es-ES" sz="2200" b="1" dirty="0" smtClean="0"/>
              <a:t>In </a:t>
            </a:r>
            <a:r>
              <a:rPr lang="es-ES" sz="2200" b="1" dirty="0" err="1" smtClean="0"/>
              <a:t>pairs</a:t>
            </a:r>
            <a:r>
              <a:rPr lang="es-ES" sz="2200" b="1" dirty="0" smtClean="0"/>
              <a:t>, </a:t>
            </a:r>
            <a:r>
              <a:rPr lang="es-ES" sz="2200" b="1" dirty="0" err="1" smtClean="0"/>
              <a:t>work</a:t>
            </a:r>
            <a:r>
              <a:rPr lang="es-ES" sz="2200" b="1" dirty="0" smtClean="0"/>
              <a:t> </a:t>
            </a:r>
            <a:r>
              <a:rPr lang="es-ES" sz="2200" b="1" dirty="0" err="1" smtClean="0"/>
              <a:t>out</a:t>
            </a:r>
            <a:r>
              <a:rPr lang="es-ES" sz="2200" b="1" dirty="0" smtClean="0"/>
              <a:t> </a:t>
            </a:r>
            <a:r>
              <a:rPr lang="es-ES" sz="2200" b="1" dirty="0" err="1" smtClean="0"/>
              <a:t>what</a:t>
            </a:r>
            <a:r>
              <a:rPr lang="es-ES" sz="2200" b="1" dirty="0" smtClean="0"/>
              <a:t> </a:t>
            </a:r>
            <a:r>
              <a:rPr lang="es-ES" sz="2200" b="1" dirty="0" err="1" smtClean="0"/>
              <a:t>these</a:t>
            </a:r>
            <a:r>
              <a:rPr lang="es-ES" sz="2200" b="1" dirty="0" smtClean="0"/>
              <a:t> </a:t>
            </a:r>
            <a:r>
              <a:rPr lang="es-ES" sz="2200" b="1" dirty="0" err="1" smtClean="0"/>
              <a:t>ingredients</a:t>
            </a:r>
            <a:r>
              <a:rPr lang="es-ES" sz="2200" b="1" dirty="0" smtClean="0"/>
              <a:t> are…</a:t>
            </a:r>
          </a:p>
          <a:p>
            <a:pPr lvl="0"/>
            <a:endParaRPr lang="es-ES" sz="2200" dirty="0"/>
          </a:p>
          <a:p>
            <a:pPr lvl="0"/>
            <a:r>
              <a:rPr lang="es-ES" sz="2200" dirty="0" smtClean="0"/>
              <a:t>1 </a:t>
            </a:r>
            <a:r>
              <a:rPr lang="es-ES" sz="2200" dirty="0"/>
              <a:t>taza de aceite de oliva. </a:t>
            </a:r>
            <a:endParaRPr lang="en-GB" sz="2200" dirty="0"/>
          </a:p>
          <a:p>
            <a:pPr lvl="0"/>
            <a:r>
              <a:rPr lang="es-ES" sz="2200" dirty="0"/>
              <a:t>1 kilogramo de arroz </a:t>
            </a:r>
            <a:endParaRPr lang="en-GB" sz="2200" dirty="0"/>
          </a:p>
          <a:p>
            <a:pPr lvl="0"/>
            <a:r>
              <a:rPr lang="es-ES" sz="2200" dirty="0"/>
              <a:t>hebras de </a:t>
            </a:r>
            <a:r>
              <a:rPr lang="es-ES" sz="2200" dirty="0" smtClean="0"/>
              <a:t>azafrán* </a:t>
            </a:r>
            <a:endParaRPr lang="en-GB" sz="2200" dirty="0"/>
          </a:p>
          <a:p>
            <a:pPr lvl="0"/>
            <a:r>
              <a:rPr lang="es-ES" sz="2200" dirty="0"/>
              <a:t>2 litros de </a:t>
            </a:r>
            <a:r>
              <a:rPr lang="es-ES" sz="2200" dirty="0" smtClean="0"/>
              <a:t>caldo** </a:t>
            </a:r>
            <a:r>
              <a:rPr lang="es-ES" sz="2200" dirty="0"/>
              <a:t>de pollo </a:t>
            </a:r>
            <a:endParaRPr lang="en-GB" sz="2200" dirty="0"/>
          </a:p>
          <a:p>
            <a:pPr lvl="0"/>
            <a:r>
              <a:rPr lang="es-ES" sz="2200" dirty="0"/>
              <a:t>1 kilogramo de conejo </a:t>
            </a:r>
            <a:endParaRPr lang="en-GB" sz="2200" dirty="0"/>
          </a:p>
          <a:p>
            <a:pPr lvl="0"/>
            <a:r>
              <a:rPr lang="es-ES" sz="2200" dirty="0" smtClean="0"/>
              <a:t>500 </a:t>
            </a:r>
            <a:r>
              <a:rPr lang="es-ES" sz="2200" dirty="0"/>
              <a:t>gramos de </a:t>
            </a:r>
            <a:r>
              <a:rPr lang="es-ES" sz="2200" dirty="0" smtClean="0"/>
              <a:t>judías*** </a:t>
            </a:r>
            <a:r>
              <a:rPr lang="es-ES" sz="2200" dirty="0"/>
              <a:t>verdes </a:t>
            </a:r>
            <a:endParaRPr lang="en-GB" sz="2200" dirty="0"/>
          </a:p>
          <a:p>
            <a:pPr lvl="0"/>
            <a:r>
              <a:rPr lang="es-ES" sz="2200" dirty="0"/>
              <a:t>1 cucharada de pimentón dulce </a:t>
            </a:r>
            <a:endParaRPr lang="en-GB" sz="2200" dirty="0"/>
          </a:p>
          <a:p>
            <a:pPr lvl="0"/>
            <a:r>
              <a:rPr lang="es-ES" sz="2200" dirty="0"/>
              <a:t>1 kilogramo de pollo </a:t>
            </a:r>
            <a:endParaRPr lang="en-GB" sz="2200" dirty="0"/>
          </a:p>
          <a:p>
            <a:pPr lvl="0"/>
            <a:r>
              <a:rPr lang="es-ES" sz="2200" dirty="0"/>
              <a:t>2 tomates maduros </a:t>
            </a:r>
            <a:endParaRPr lang="es-ES" sz="2200" dirty="0" smtClean="0"/>
          </a:p>
          <a:p>
            <a:pPr lvl="0"/>
            <a:endParaRPr lang="es-ES" sz="2200" dirty="0"/>
          </a:p>
          <a:p>
            <a:pPr lvl="0"/>
            <a:r>
              <a:rPr lang="es-ES" sz="2200" dirty="0" smtClean="0"/>
              <a:t>*= </a:t>
            </a:r>
            <a:r>
              <a:rPr lang="es-ES" sz="2200" dirty="0" err="1" smtClean="0"/>
              <a:t>stems</a:t>
            </a:r>
            <a:r>
              <a:rPr lang="es-ES" sz="2200" dirty="0" smtClean="0"/>
              <a:t> of </a:t>
            </a:r>
            <a:r>
              <a:rPr lang="es-ES" sz="2200" dirty="0" err="1" smtClean="0"/>
              <a:t>saffron</a:t>
            </a:r>
            <a:endParaRPr lang="es-ES" sz="2200" dirty="0" smtClean="0"/>
          </a:p>
          <a:p>
            <a:pPr lvl="0"/>
            <a:r>
              <a:rPr lang="es-ES" sz="2200" dirty="0" smtClean="0"/>
              <a:t>**= stock</a:t>
            </a:r>
          </a:p>
          <a:p>
            <a:pPr lvl="0"/>
            <a:r>
              <a:rPr lang="es-ES" sz="2200" dirty="0" smtClean="0"/>
              <a:t>***= </a:t>
            </a:r>
            <a:r>
              <a:rPr lang="es-ES" sz="2200" dirty="0" err="1" smtClean="0"/>
              <a:t>beans</a:t>
            </a:r>
            <a:endParaRPr lang="en-GB" sz="2200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042988" y="5013325"/>
            <a:ext cx="7345362" cy="1387475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8000"/>
              <a:t>verter – to pour</a:t>
            </a:r>
            <a:endParaRPr lang="en-US" sz="8000"/>
          </a:p>
        </p:txBody>
      </p:sp>
      <p:pic>
        <p:nvPicPr>
          <p:cNvPr id="9220" name="Picture 4" descr="Pour Me Another by floralgal">
            <a:hlinkClick r:id="rId3" tooltip="Pour Me Another by floralgal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71775" y="836613"/>
            <a:ext cx="3003550" cy="37353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395288" y="5013325"/>
            <a:ext cx="8353425" cy="1387475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8000"/>
              <a:t>remover – to stir</a:t>
            </a:r>
            <a:endParaRPr lang="en-US" sz="8000"/>
          </a:p>
        </p:txBody>
      </p:sp>
      <p:pic>
        <p:nvPicPr>
          <p:cNvPr id="10244" name="Picture 4" descr="Marie Causes a Stir by Karl Gunnarsson">
            <a:hlinkClick r:id="rId3" tooltip="Marie Causes a Stir by Karl Gunnarsson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68538" y="981075"/>
            <a:ext cx="4527550" cy="30178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0" y="5013325"/>
            <a:ext cx="9144000" cy="1311275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7500"/>
              <a:t>echar – to throw (in)</a:t>
            </a:r>
            <a:endParaRPr lang="en-US" sz="7500"/>
          </a:p>
        </p:txBody>
      </p:sp>
      <p:pic>
        <p:nvPicPr>
          <p:cNvPr id="11268" name="Picture 4" descr="everything with sprinkles on top. by nikki dee.">
            <a:hlinkClick r:id="rId3" tooltip="everything with sprinkles on top. by nikki dee.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11413" y="908050"/>
            <a:ext cx="4456112" cy="3341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395288" y="5013325"/>
            <a:ext cx="8353425" cy="1387475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8000"/>
              <a:t>dejar – to leave</a:t>
            </a:r>
            <a:endParaRPr lang="en-US" sz="8000"/>
          </a:p>
        </p:txBody>
      </p:sp>
      <p:pic>
        <p:nvPicPr>
          <p:cNvPr id="12292" name="Picture 4" descr="Tanya's Lamb and Eggplant &quot;Stuff&quot; Recipe by Ben Harris-Roxas">
            <a:hlinkClick r:id="rId3" tooltip="Tanya's Lamb and Eggplant &quot;Stuff&quot; Recipe by Ben Harris-Roxas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95513" y="981075"/>
            <a:ext cx="4672012" cy="3114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258888" y="333375"/>
            <a:ext cx="6400800" cy="792163"/>
          </a:xfrm>
          <a:ln w="38100">
            <a:solidFill>
              <a:schemeClr val="tx1"/>
            </a:solidFill>
          </a:ln>
        </p:spPr>
        <p:txBody>
          <a:bodyPr/>
          <a:lstStyle/>
          <a:p>
            <a:r>
              <a:rPr lang="en-GB" sz="4000">
                <a:latin typeface="Comic Sans MS" pitchFamily="66" charset="0"/>
              </a:rPr>
              <a:t>Objetivos</a:t>
            </a:r>
            <a:endParaRPr lang="en-US" sz="4000">
              <a:latin typeface="Comic Sans MS" pitchFamily="66" charset="0"/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250825" y="1557338"/>
            <a:ext cx="8497888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800" dirty="0">
                <a:latin typeface="Comic Sans MS" pitchFamily="66" charset="0"/>
              </a:rPr>
              <a:t>1) </a:t>
            </a:r>
            <a:r>
              <a:rPr lang="en-GB" sz="2800" dirty="0" smtClean="0">
                <a:latin typeface="Comic Sans MS" pitchFamily="66" charset="0"/>
              </a:rPr>
              <a:t>to work out a list of ingredients </a:t>
            </a:r>
            <a:endParaRPr lang="en-GB" sz="2800" b="1" dirty="0">
              <a:latin typeface="Comic Sans MS" pitchFamily="66" charset="0"/>
            </a:endParaRPr>
          </a:p>
          <a:p>
            <a:r>
              <a:rPr lang="en-GB" sz="2800" dirty="0">
                <a:latin typeface="Comic Sans MS" pitchFamily="66" charset="0"/>
              </a:rPr>
              <a:t>2) to </a:t>
            </a:r>
            <a:r>
              <a:rPr lang="en-GB" sz="2800" dirty="0" smtClean="0">
                <a:latin typeface="Comic Sans MS" pitchFamily="66" charset="0"/>
              </a:rPr>
              <a:t>learn words for describing cooking</a:t>
            </a:r>
            <a:endParaRPr lang="en-GB" sz="2800" dirty="0">
              <a:latin typeface="Comic Sans MS" pitchFamily="66" charset="0"/>
            </a:endParaRPr>
          </a:p>
          <a:p>
            <a:r>
              <a:rPr lang="en-GB" sz="2800" dirty="0">
                <a:latin typeface="Comic Sans MS" pitchFamily="66" charset="0"/>
              </a:rPr>
              <a:t>3) </a:t>
            </a:r>
            <a:r>
              <a:rPr lang="en-GB" sz="2800" dirty="0" smtClean="0">
                <a:latin typeface="Comic Sans MS" pitchFamily="66" charset="0"/>
              </a:rPr>
              <a:t>to learn about ways to eat paella</a:t>
            </a:r>
            <a:endParaRPr lang="en-US" sz="2800" dirty="0"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62" y="500042"/>
            <a:ext cx="7143800" cy="440120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/>
            <a:endParaRPr lang="es-ES" sz="2200" b="1" dirty="0" smtClean="0"/>
          </a:p>
          <a:p>
            <a:pPr>
              <a:buFont typeface="Arial" pitchFamily="34" charset="0"/>
              <a:buChar char="•"/>
            </a:pPr>
            <a:r>
              <a:rPr lang="es-ES" sz="2400" dirty="0"/>
              <a:t>Se pone una paella </a:t>
            </a:r>
            <a:r>
              <a:rPr lang="es-ES" sz="2400" dirty="0" smtClean="0"/>
              <a:t>a fuego* </a:t>
            </a:r>
            <a:r>
              <a:rPr lang="es-ES" sz="2400" dirty="0"/>
              <a:t>medio con aceite y doramos el pollo y el </a:t>
            </a:r>
            <a:r>
              <a:rPr lang="es-ES" sz="2400" dirty="0" smtClean="0"/>
              <a:t>conejo. 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/>
              <a:t>Añadimos </a:t>
            </a:r>
            <a:r>
              <a:rPr lang="es-ES" sz="2400" dirty="0"/>
              <a:t>las judías </a:t>
            </a:r>
            <a:r>
              <a:rPr lang="es-ES" sz="2400" dirty="0" smtClean="0"/>
              <a:t>verdes. 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/>
              <a:t>Cocinamos </a:t>
            </a:r>
            <a:r>
              <a:rPr lang="es-ES" sz="2400" dirty="0"/>
              <a:t>unos </a:t>
            </a:r>
            <a:r>
              <a:rPr lang="es-ES" sz="2400" dirty="0" smtClean="0"/>
              <a:t>ocho </a:t>
            </a:r>
            <a:r>
              <a:rPr lang="es-ES" sz="2400" dirty="0"/>
              <a:t>minutos. </a:t>
            </a:r>
            <a:endParaRPr lang="es-ES" sz="2400" dirty="0" smtClean="0"/>
          </a:p>
          <a:p>
            <a:pPr>
              <a:buFont typeface="Arial" pitchFamily="34" charset="0"/>
              <a:buChar char="•"/>
            </a:pPr>
            <a:r>
              <a:rPr lang="es-ES" sz="2400" dirty="0" smtClean="0"/>
              <a:t>Añadimos</a:t>
            </a:r>
            <a:r>
              <a:rPr lang="es-ES" sz="2400" dirty="0" smtClean="0"/>
              <a:t> </a:t>
            </a:r>
            <a:r>
              <a:rPr lang="es-ES" sz="2400" dirty="0"/>
              <a:t>el </a:t>
            </a:r>
            <a:r>
              <a:rPr lang="es-ES" sz="2400" dirty="0" smtClean="0"/>
              <a:t>tomate.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/>
              <a:t>Removemos </a:t>
            </a:r>
            <a:r>
              <a:rPr lang="es-ES" sz="2400" dirty="0"/>
              <a:t>hasta que se evapore el </a:t>
            </a:r>
            <a:r>
              <a:rPr lang="es-ES" sz="2400" dirty="0" smtClean="0"/>
              <a:t>caldo* </a:t>
            </a:r>
            <a:r>
              <a:rPr lang="es-ES" sz="2400" dirty="0"/>
              <a:t>de la verdura. 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/>
              <a:t>Echamos </a:t>
            </a:r>
            <a:r>
              <a:rPr lang="es-ES" sz="2400" dirty="0"/>
              <a:t>el pimentón, el azafrán y el arroz. </a:t>
            </a:r>
            <a:endParaRPr lang="es-ES" sz="2400" dirty="0" smtClean="0"/>
          </a:p>
          <a:p>
            <a:pPr>
              <a:buFont typeface="Arial" pitchFamily="34" charset="0"/>
              <a:buChar char="•"/>
            </a:pPr>
            <a:r>
              <a:rPr lang="es-ES" sz="2400" dirty="0" smtClean="0"/>
              <a:t>Por </a:t>
            </a:r>
            <a:r>
              <a:rPr lang="es-ES" sz="2400" dirty="0"/>
              <a:t>último, </a:t>
            </a:r>
            <a:r>
              <a:rPr lang="es-ES" sz="2400" dirty="0" smtClean="0"/>
              <a:t>vertimos </a:t>
            </a:r>
            <a:r>
              <a:rPr lang="es-ES" sz="2400" dirty="0"/>
              <a:t>el </a:t>
            </a:r>
            <a:r>
              <a:rPr lang="es-ES" sz="2400" dirty="0" smtClean="0"/>
              <a:t>caldo y </a:t>
            </a:r>
            <a:r>
              <a:rPr lang="es-ES" sz="2400" dirty="0"/>
              <a:t>dejamos </a:t>
            </a:r>
            <a:r>
              <a:rPr lang="es-ES" sz="2400" dirty="0" smtClean="0"/>
              <a:t>cocinar </a:t>
            </a:r>
            <a:r>
              <a:rPr lang="es-ES" sz="2400" dirty="0"/>
              <a:t>a fuego lento de </a:t>
            </a:r>
            <a:r>
              <a:rPr lang="es-ES" sz="2400" dirty="0" smtClean="0"/>
              <a:t>quince a veinte minutos</a:t>
            </a:r>
            <a:endParaRPr lang="en-GB" sz="2400" dirty="0"/>
          </a:p>
          <a:p>
            <a:endParaRPr lang="en-GB" dirty="0"/>
          </a:p>
        </p:txBody>
      </p:sp>
      <p:pic>
        <p:nvPicPr>
          <p:cNvPr id="2050" name="Picture 2" descr="Paella by liuia drusilla">
            <a:hlinkClick r:id="rId3" tooltip="Paella by liuia drusilla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4929198"/>
            <a:ext cx="2286000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539750" y="476250"/>
            <a:ext cx="2592388" cy="3231654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s-ES" sz="2400" dirty="0"/>
              <a:t>Remover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s-ES" sz="2400" dirty="0"/>
              <a:t>Echar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s-ES" sz="2400" dirty="0" smtClean="0"/>
              <a:t>Cocinar</a:t>
            </a:r>
            <a:endParaRPr lang="es-ES" sz="2400" dirty="0"/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s-ES" sz="2400" dirty="0" smtClean="0"/>
              <a:t>Verter</a:t>
            </a:r>
            <a:endParaRPr lang="es-ES" sz="2400" dirty="0"/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s-ES" sz="2400" dirty="0"/>
              <a:t>Dejar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s-ES" sz="2400" dirty="0"/>
              <a:t>añadir</a:t>
            </a:r>
            <a:endParaRPr lang="en-US" sz="2400" dirty="0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3276600" y="476250"/>
            <a:ext cx="2592388" cy="3231654"/>
          </a:xfrm>
          <a:prstGeom prst="rect">
            <a:avLst/>
          </a:prstGeom>
          <a:solidFill>
            <a:schemeClr val="bg1"/>
          </a:solidFill>
          <a:ln w="762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s-ES" sz="2400" dirty="0" err="1"/>
              <a:t>To</a:t>
            </a:r>
            <a:r>
              <a:rPr lang="es-ES" sz="2400" dirty="0"/>
              <a:t> </a:t>
            </a:r>
            <a:r>
              <a:rPr lang="es-ES" sz="2400" dirty="0" err="1"/>
              <a:t>stir</a:t>
            </a:r>
            <a:endParaRPr lang="es-ES" sz="2400" dirty="0"/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s-ES" sz="2400" dirty="0" err="1"/>
              <a:t>To</a:t>
            </a:r>
            <a:r>
              <a:rPr lang="es-ES" sz="2400" dirty="0"/>
              <a:t> </a:t>
            </a:r>
            <a:r>
              <a:rPr lang="es-ES" sz="2400" dirty="0" err="1"/>
              <a:t>throw</a:t>
            </a:r>
            <a:r>
              <a:rPr lang="es-ES" sz="2400" dirty="0"/>
              <a:t> (in)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s-ES" sz="2400" dirty="0" err="1"/>
              <a:t>To</a:t>
            </a:r>
            <a:r>
              <a:rPr lang="es-ES" sz="2400" dirty="0"/>
              <a:t> </a:t>
            </a:r>
            <a:r>
              <a:rPr lang="es-ES" sz="2400" dirty="0" err="1" smtClean="0"/>
              <a:t>cook</a:t>
            </a:r>
            <a:endParaRPr lang="es-ES" sz="2400" dirty="0"/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s-ES" sz="2400" dirty="0" err="1" smtClean="0"/>
              <a:t>To</a:t>
            </a:r>
            <a:r>
              <a:rPr lang="es-ES" sz="2400" dirty="0" smtClean="0"/>
              <a:t> </a:t>
            </a:r>
            <a:r>
              <a:rPr lang="es-ES" sz="2400" dirty="0" err="1"/>
              <a:t>pour</a:t>
            </a:r>
            <a:endParaRPr lang="es-ES" sz="2400" dirty="0"/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s-ES" sz="2400" dirty="0" err="1"/>
              <a:t>To</a:t>
            </a:r>
            <a:r>
              <a:rPr lang="es-ES" sz="2400" dirty="0"/>
              <a:t> </a:t>
            </a:r>
            <a:r>
              <a:rPr lang="es-ES" sz="2400" dirty="0" err="1"/>
              <a:t>leave</a:t>
            </a:r>
            <a:endParaRPr lang="es-ES" sz="2400" dirty="0"/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s-ES" sz="2400" dirty="0" err="1"/>
              <a:t>To</a:t>
            </a:r>
            <a:r>
              <a:rPr lang="es-ES" sz="2400" dirty="0"/>
              <a:t> </a:t>
            </a:r>
            <a:r>
              <a:rPr lang="es-ES" sz="2400" dirty="0" err="1"/>
              <a:t>add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62" y="500042"/>
            <a:ext cx="7143800" cy="440120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/>
            <a:endParaRPr lang="es-ES" sz="2200" b="1" dirty="0" smtClean="0"/>
          </a:p>
          <a:p>
            <a:pPr>
              <a:buFont typeface="Arial" pitchFamily="34" charset="0"/>
              <a:buChar char="•"/>
            </a:pPr>
            <a:r>
              <a:rPr lang="es-ES" sz="2400" dirty="0"/>
              <a:t>Se pone una paella </a:t>
            </a:r>
            <a:r>
              <a:rPr lang="es-ES" sz="2400" dirty="0" smtClean="0"/>
              <a:t>a fuego* </a:t>
            </a:r>
            <a:r>
              <a:rPr lang="es-ES" sz="2400" dirty="0"/>
              <a:t>medio con aceite y doramos el pollo y el </a:t>
            </a:r>
            <a:r>
              <a:rPr lang="es-ES" sz="2400" dirty="0" smtClean="0"/>
              <a:t>conejo. 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/>
              <a:t>Añadimos </a:t>
            </a:r>
            <a:r>
              <a:rPr lang="es-ES" sz="2400" dirty="0"/>
              <a:t>las judías </a:t>
            </a:r>
            <a:r>
              <a:rPr lang="es-ES" sz="2400" dirty="0" smtClean="0"/>
              <a:t>verdes. 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/>
              <a:t>Cocinamos </a:t>
            </a:r>
            <a:r>
              <a:rPr lang="es-ES" sz="2400" dirty="0"/>
              <a:t>unos </a:t>
            </a:r>
            <a:r>
              <a:rPr lang="es-ES" sz="2400" dirty="0" smtClean="0"/>
              <a:t>ocho </a:t>
            </a:r>
            <a:r>
              <a:rPr lang="es-ES" sz="2400" dirty="0"/>
              <a:t>minutos. </a:t>
            </a:r>
            <a:endParaRPr lang="es-ES" sz="2400" dirty="0" smtClean="0"/>
          </a:p>
          <a:p>
            <a:pPr>
              <a:buFont typeface="Arial" pitchFamily="34" charset="0"/>
              <a:buChar char="•"/>
            </a:pPr>
            <a:r>
              <a:rPr lang="es-ES" sz="2400" dirty="0" smtClean="0"/>
              <a:t>Añadimos</a:t>
            </a:r>
            <a:r>
              <a:rPr lang="es-ES" sz="2400" dirty="0" smtClean="0"/>
              <a:t> </a:t>
            </a:r>
            <a:r>
              <a:rPr lang="es-ES" sz="2400" dirty="0"/>
              <a:t>el </a:t>
            </a:r>
            <a:r>
              <a:rPr lang="es-ES" sz="2400" dirty="0" smtClean="0"/>
              <a:t>tomate.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/>
              <a:t>Removemos </a:t>
            </a:r>
            <a:r>
              <a:rPr lang="es-ES" sz="2400" dirty="0"/>
              <a:t>hasta que se evapore el </a:t>
            </a:r>
            <a:r>
              <a:rPr lang="es-ES" sz="2400" dirty="0" smtClean="0"/>
              <a:t>caldo* </a:t>
            </a:r>
            <a:r>
              <a:rPr lang="es-ES" sz="2400" dirty="0"/>
              <a:t>de la verdura. 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/>
              <a:t>Echamos </a:t>
            </a:r>
            <a:r>
              <a:rPr lang="es-ES" sz="2400" dirty="0"/>
              <a:t>el pimentón, el azafrán y el arroz. </a:t>
            </a:r>
            <a:endParaRPr lang="es-ES" sz="2400" dirty="0" smtClean="0"/>
          </a:p>
          <a:p>
            <a:pPr>
              <a:buFont typeface="Arial" pitchFamily="34" charset="0"/>
              <a:buChar char="•"/>
            </a:pPr>
            <a:r>
              <a:rPr lang="es-ES" sz="2400" dirty="0" smtClean="0"/>
              <a:t>Por </a:t>
            </a:r>
            <a:r>
              <a:rPr lang="es-ES" sz="2400" dirty="0"/>
              <a:t>último, </a:t>
            </a:r>
            <a:r>
              <a:rPr lang="es-ES" sz="2400" dirty="0" smtClean="0"/>
              <a:t>vertimos </a:t>
            </a:r>
            <a:r>
              <a:rPr lang="es-ES" sz="2400" dirty="0"/>
              <a:t>el </a:t>
            </a:r>
            <a:r>
              <a:rPr lang="es-ES" sz="2400" dirty="0" smtClean="0"/>
              <a:t>caldo y </a:t>
            </a:r>
            <a:r>
              <a:rPr lang="es-ES" sz="2400" dirty="0"/>
              <a:t>dejamos </a:t>
            </a:r>
            <a:r>
              <a:rPr lang="es-ES" sz="2400" dirty="0" smtClean="0"/>
              <a:t>cocinar </a:t>
            </a:r>
            <a:r>
              <a:rPr lang="es-ES" sz="2400" dirty="0"/>
              <a:t>a fuego lento de </a:t>
            </a:r>
            <a:r>
              <a:rPr lang="es-ES" sz="2400" dirty="0" smtClean="0"/>
              <a:t>quince a veinte minutos</a:t>
            </a:r>
            <a:endParaRPr lang="en-GB" sz="2400" dirty="0"/>
          </a:p>
          <a:p>
            <a:endParaRPr lang="en-GB" dirty="0"/>
          </a:p>
        </p:txBody>
      </p:sp>
      <p:pic>
        <p:nvPicPr>
          <p:cNvPr id="2050" name="Picture 2" descr="Paella by liuia drusilla">
            <a:hlinkClick r:id="rId3" tooltip="Paella by liuia drusilla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4929198"/>
            <a:ext cx="2286000" cy="17145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58" y="5429264"/>
            <a:ext cx="5429288" cy="76944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200" dirty="0" smtClean="0"/>
              <a:t>1.	How powerful a flame should the paella dish be put on?</a:t>
            </a:r>
            <a:endParaRPr lang="en-GB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357158" y="5429264"/>
            <a:ext cx="5429288" cy="76944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200" dirty="0" smtClean="0"/>
              <a:t>2.	What is the first thing that goes into the pan to golden?</a:t>
            </a:r>
            <a:endParaRPr lang="en-GB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357158" y="5429264"/>
            <a:ext cx="5429288" cy="76944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200" dirty="0" smtClean="0"/>
              <a:t>3.	What is the first vegetable to be added?</a:t>
            </a:r>
            <a:endParaRPr lang="en-GB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357158" y="5429264"/>
            <a:ext cx="5429288" cy="76944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200" dirty="0" smtClean="0"/>
              <a:t>4.	What is the last ingredient to be added?</a:t>
            </a:r>
            <a:endParaRPr lang="en-GB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357158" y="5429264"/>
            <a:ext cx="5429288" cy="76944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200" dirty="0" smtClean="0"/>
              <a:t>5.	How long should the paella be left to cook slowly for after all the ingredients are in?</a:t>
            </a:r>
            <a:endParaRPr lang="en-GB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aella prep with subtitles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143108" y="1071546"/>
            <a:ext cx="5214974" cy="39112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2" name="Picture 6" descr="Paella by Luis Cisneros">
            <a:hlinkClick r:id="rId3" tooltip="Paella by Luis Cisneros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643050"/>
            <a:ext cx="4286276" cy="207170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14348" y="142852"/>
            <a:ext cx="80010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200" b="1" dirty="0" smtClean="0"/>
              <a:t>¿</a:t>
            </a:r>
            <a:r>
              <a:rPr lang="en-GB" sz="4200" b="1" dirty="0" err="1" smtClean="0"/>
              <a:t>Cómo</a:t>
            </a:r>
            <a:r>
              <a:rPr lang="en-GB" sz="4200" b="1" dirty="0" smtClean="0"/>
              <a:t> comer la paella?</a:t>
            </a:r>
            <a:endParaRPr lang="en-GB" sz="4200" b="1" dirty="0"/>
          </a:p>
        </p:txBody>
      </p:sp>
      <p:pic>
        <p:nvPicPr>
          <p:cNvPr id="19464" name="Picture 8" descr="thumb_P3120150 by huanpashan">
            <a:hlinkClick r:id="rId5" tooltip="thumb_P3120150 by huanpashan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14942" y="1643050"/>
            <a:ext cx="3000396" cy="225029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71472" y="3786190"/>
            <a:ext cx="3143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con </a:t>
            </a:r>
            <a:r>
              <a:rPr lang="en-GB" sz="2800" dirty="0" err="1" smtClean="0"/>
              <a:t>cuchara</a:t>
            </a:r>
            <a:endParaRPr lang="en-GB" sz="2800" dirty="0"/>
          </a:p>
        </p:txBody>
      </p:sp>
      <p:pic>
        <p:nvPicPr>
          <p:cNvPr id="19466" name="Picture 10" descr="http://tbn3.google.com/images?q=tbn:6_hf-VQtzrwvkM:http://www.wesellcoffee.com/media/GOLD%2520ACCT%2520SPOON.jpg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428728" y="4286256"/>
            <a:ext cx="1785950" cy="199402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71472" y="1071546"/>
            <a:ext cx="29289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en </a:t>
            </a:r>
            <a:r>
              <a:rPr lang="en-GB" sz="3200" dirty="0" err="1" smtClean="0"/>
              <a:t>sartén</a:t>
            </a:r>
            <a:endParaRPr lang="en-GB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5214942" y="1071546"/>
            <a:ext cx="29289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en </a:t>
            </a:r>
            <a:r>
              <a:rPr lang="en-GB" sz="3200" dirty="0" err="1" smtClean="0"/>
              <a:t>plato</a:t>
            </a:r>
            <a:endParaRPr lang="en-GB" sz="3200" dirty="0"/>
          </a:p>
        </p:txBody>
      </p:sp>
      <p:pic>
        <p:nvPicPr>
          <p:cNvPr id="19468" name="Picture 12" descr="http://tbn3.google.com/images?q=tbn:3Gg_4LS62JKOoM:http://www.canceractive.com/images/knife_and_fork.jpg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143636" y="4500570"/>
            <a:ext cx="1143008" cy="1822634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4929190" y="3929066"/>
            <a:ext cx="3500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con </a:t>
            </a:r>
            <a:r>
              <a:rPr lang="en-GB" sz="2800" dirty="0" err="1" smtClean="0"/>
              <a:t>cuchillo</a:t>
            </a:r>
            <a:r>
              <a:rPr lang="en-GB" sz="2800" dirty="0" smtClean="0"/>
              <a:t> y </a:t>
            </a:r>
            <a:r>
              <a:rPr lang="en-GB" sz="2800" dirty="0" err="1" smtClean="0"/>
              <a:t>tenedor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500034" y="5013325"/>
            <a:ext cx="8215370" cy="1323439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8000" dirty="0" err="1" smtClean="0"/>
              <a:t>cocinar</a:t>
            </a:r>
            <a:r>
              <a:rPr lang="en-GB" sz="8000" dirty="0" smtClean="0"/>
              <a:t> </a:t>
            </a:r>
            <a:r>
              <a:rPr lang="en-GB" sz="8000" dirty="0"/>
              <a:t>– to </a:t>
            </a:r>
            <a:r>
              <a:rPr lang="en-GB" sz="8000" dirty="0" smtClean="0"/>
              <a:t>cook</a:t>
            </a:r>
            <a:endParaRPr lang="en-US" sz="8000" dirty="0"/>
          </a:p>
        </p:txBody>
      </p:sp>
      <p:pic>
        <p:nvPicPr>
          <p:cNvPr id="5128" name="Picture 8" descr="http://blog.usa.gov/roller/govgab/resource/images/cookin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642918"/>
            <a:ext cx="3924300" cy="3933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684213" y="5013325"/>
            <a:ext cx="7272337" cy="1387475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8000"/>
              <a:t>a</a:t>
            </a:r>
            <a:r>
              <a:rPr lang="en-GB" sz="8000">
                <a:cs typeface="Arial" charset="0"/>
              </a:rPr>
              <a:t>ñadir</a:t>
            </a:r>
            <a:r>
              <a:rPr lang="en-GB" sz="8000"/>
              <a:t> – to add</a:t>
            </a:r>
            <a:endParaRPr lang="en-US" sz="8000"/>
          </a:p>
        </p:txBody>
      </p:sp>
      <p:pic>
        <p:nvPicPr>
          <p:cNvPr id="6148" name="Picture 4" descr="Add in the ingredients.... by scratchandsniff">
            <a:hlinkClick r:id="rId3" tooltip="Add in the ingredients.... by scratchandsniff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27313" y="1052513"/>
            <a:ext cx="4095750" cy="30718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318</Words>
  <Application>Microsoft Office PowerPoint</Application>
  <PresentationFormat>On-screen Show (4:3)</PresentationFormat>
  <Paragraphs>77</Paragraphs>
  <Slides>13</Slides>
  <Notes>13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</dc:creator>
  <cp:lastModifiedBy>Chris</cp:lastModifiedBy>
  <cp:revision>2</cp:revision>
  <dcterms:created xsi:type="dcterms:W3CDTF">2009-03-29T13:23:06Z</dcterms:created>
  <dcterms:modified xsi:type="dcterms:W3CDTF">2009-03-29T14:26:48Z</dcterms:modified>
</cp:coreProperties>
</file>